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erup, Michelle (SGRE SE PL SCM ROW OM OPP)" initials="LM(SPSROO" lastIdx="0" clrIdx="0">
    <p:extLst>
      <p:ext uri="{19B8F6BF-5375-455C-9EA6-DF929625EA0E}">
        <p15:presenceInfo xmlns:p15="http://schemas.microsoft.com/office/powerpoint/2012/main" userId="S-1-5-21-1546309470-3830611859-591444313-112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d-Larsen, Taus (SGRE OF TE TD BEA SM)" userId="909f4c56-f0bd-48e2-b5e6-c85fd07560b7" providerId="ADAL" clId="{46047CD6-E2F8-485B-9B80-E60460C89CC7}"/>
    <pc:docChg chg="modSld">
      <pc:chgData name="Wind-Larsen, Taus (SGRE OF TE TD BEA SM)" userId="909f4c56-f0bd-48e2-b5e6-c85fd07560b7" providerId="ADAL" clId="{46047CD6-E2F8-485B-9B80-E60460C89CC7}" dt="2020-02-11T21:33:01.760" v="0" actId="732"/>
      <pc:docMkLst>
        <pc:docMk/>
      </pc:docMkLst>
      <pc:sldChg chg="modSp">
        <pc:chgData name="Wind-Larsen, Taus (SGRE OF TE TD BEA SM)" userId="909f4c56-f0bd-48e2-b5e6-c85fd07560b7" providerId="ADAL" clId="{46047CD6-E2F8-485B-9B80-E60460C89CC7}" dt="2020-02-11T21:33:01.760" v="0" actId="732"/>
        <pc:sldMkLst>
          <pc:docMk/>
          <pc:sldMk cId="2028741205" sldId="256"/>
        </pc:sldMkLst>
        <pc:picChg chg="mod modCrop">
          <ac:chgData name="Wind-Larsen, Taus (SGRE OF TE TD BEA SM)" userId="909f4c56-f0bd-48e2-b5e6-c85fd07560b7" providerId="ADAL" clId="{46047CD6-E2F8-485B-9B80-E60460C89CC7}" dt="2020-02-11T21:33:01.760" v="0" actId="732"/>
          <ac:picMkLst>
            <pc:docMk/>
            <pc:sldMk cId="2028741205" sldId="256"/>
            <ac:picMk id="7" creationId="{5FBD4355-6B08-4F0A-835B-3CB105FC4A4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Kun medlem</c:v>
                </c:pt>
                <c:pt idx="1">
                  <c:v>Medlem med barn</c:v>
                </c:pt>
                <c:pt idx="2">
                  <c:v>Med partner</c:v>
                </c:pt>
                <c:pt idx="3">
                  <c:v>Famile</c:v>
                </c:pt>
                <c:pt idx="4">
                  <c:v>Special Familie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1</c:v>
                </c:pt>
                <c:pt idx="2">
                  <c:v>32</c:v>
                </c:pt>
                <c:pt idx="3">
                  <c:v>24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F-42E6-959B-D97877FF8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Kun medlem</c:v>
                </c:pt>
                <c:pt idx="1">
                  <c:v>Medlem med barn</c:v>
                </c:pt>
                <c:pt idx="2">
                  <c:v>Med partner</c:v>
                </c:pt>
                <c:pt idx="3">
                  <c:v>Famile</c:v>
                </c:pt>
                <c:pt idx="4">
                  <c:v>Special Familie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</c:v>
                </c:pt>
                <c:pt idx="1">
                  <c:v>2</c:v>
                </c:pt>
                <c:pt idx="2">
                  <c:v>42</c:v>
                </c:pt>
                <c:pt idx="3">
                  <c:v>33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F-42E6-959B-D97877FF8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811424"/>
        <c:axId val="655811752"/>
      </c:barChart>
      <c:catAx>
        <c:axId val="6558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5811752"/>
        <c:crosses val="autoZero"/>
        <c:auto val="1"/>
        <c:lblAlgn val="ctr"/>
        <c:lblOffset val="100"/>
        <c:noMultiLvlLbl val="0"/>
      </c:catAx>
      <c:valAx>
        <c:axId val="65581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581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Kultur </c:v>
                </c:pt>
                <c:pt idx="1">
                  <c:v>Familie</c:v>
                </c:pt>
                <c:pt idx="2">
                  <c:v>Sport tilskuer</c:v>
                </c:pt>
                <c:pt idx="3">
                  <c:v>Action / Spa</c:v>
                </c:pt>
                <c:pt idx="4">
                  <c:v>Mad / Drikke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13</c:v>
                </c:pt>
                <c:pt idx="2">
                  <c:v>6</c:v>
                </c:pt>
                <c:pt idx="3">
                  <c:v>41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F-4AB9-9F86-DF310127CA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 partner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Kultur </c:v>
                </c:pt>
                <c:pt idx="1">
                  <c:v>Familie</c:v>
                </c:pt>
                <c:pt idx="2">
                  <c:v>Sport tilskuer</c:v>
                </c:pt>
                <c:pt idx="3">
                  <c:v>Action / Spa</c:v>
                </c:pt>
                <c:pt idx="4">
                  <c:v>Mad / Drikke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CF-4AB9-9F86-DF310127CA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Kultur </c:v>
                </c:pt>
                <c:pt idx="1">
                  <c:v>Familie</c:v>
                </c:pt>
                <c:pt idx="2">
                  <c:v>Sport tilskuer</c:v>
                </c:pt>
                <c:pt idx="3">
                  <c:v>Action / Spa</c:v>
                </c:pt>
                <c:pt idx="4">
                  <c:v>Mad / Drikke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CF-4AB9-9F86-DF310127C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648184"/>
        <c:axId val="465648512"/>
      </c:barChart>
      <c:catAx>
        <c:axId val="46564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5648512"/>
        <c:crosses val="autoZero"/>
        <c:auto val="1"/>
        <c:lblAlgn val="ctr"/>
        <c:lblOffset val="100"/>
        <c:noMultiLvlLbl val="0"/>
      </c:catAx>
      <c:valAx>
        <c:axId val="46564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564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15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96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54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55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13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580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19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8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47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3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30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59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5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66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03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32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5CE2AB-F694-4F5C-9FA1-A5286C6B8F28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5782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7FD221-A9E2-4D0B-BD27-3C78FCF3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050460"/>
            <a:ext cx="9898295" cy="2943939"/>
          </a:xfrm>
        </p:spPr>
        <p:txBody>
          <a:bodyPr>
            <a:noAutofit/>
          </a:bodyPr>
          <a:lstStyle/>
          <a:p>
            <a:pPr algn="ctr"/>
            <a:r>
              <a:rPr lang="da-DK" sz="9600" b="1" i="1" dirty="0">
                <a:latin typeface="Comic Sans MS" panose="030F0702030302020204" pitchFamily="66" charset="0"/>
              </a:rPr>
              <a:t>EVENTS 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BD4355-6B08-4F0A-835B-3CB105FC4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78"/>
          <a:stretch/>
        </p:blipFill>
        <p:spPr>
          <a:xfrm>
            <a:off x="311999" y="1182030"/>
            <a:ext cx="6513674" cy="18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0F15DE-AA3E-4D6B-9342-CB30FBAE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0942"/>
            <a:ext cx="10693702" cy="5693457"/>
          </a:xfrm>
        </p:spPr>
        <p:txBody>
          <a:bodyPr>
            <a:normAutofit/>
          </a:bodyPr>
          <a:lstStyle/>
          <a:p>
            <a:pPr algn="ctr"/>
            <a:r>
              <a:rPr lang="da-DK" sz="2400" b="1" i="1" dirty="0">
                <a:latin typeface="Comic Sans MS" panose="030F0702030302020204" pitchFamily="66" charset="0"/>
              </a:rPr>
              <a:t>GODKENDTE EVENTS		152</a:t>
            </a: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r>
              <a:rPr lang="da-DK" sz="2400" b="1" i="1" dirty="0">
                <a:latin typeface="Comic Sans MS" panose="030F0702030302020204" pitchFamily="66" charset="0"/>
              </a:rPr>
              <a:t>AFLYSTE EVENTS			 21</a:t>
            </a: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r>
              <a:rPr lang="da-DK" sz="2400" b="1" i="1" dirty="0">
                <a:latin typeface="Comic Sans MS" panose="030F0702030302020204" pitchFamily="66" charset="0"/>
              </a:rPr>
              <a:t>			GENNEMFØRTE EVENTS			131</a:t>
            </a:r>
            <a:br>
              <a:rPr lang="da-DK" sz="2400" b="1" i="1" dirty="0">
                <a:latin typeface="Comic Sans MS" panose="030F0702030302020204" pitchFamily="66" charset="0"/>
              </a:rPr>
            </a:br>
            <a:br>
              <a:rPr lang="da-DK" sz="2400" b="1" i="1" dirty="0">
                <a:latin typeface="Comic Sans MS" panose="030F0702030302020204" pitchFamily="66" charset="0"/>
              </a:rPr>
            </a:br>
            <a:r>
              <a:rPr lang="da-DK" sz="2400" b="1" i="1" dirty="0">
                <a:latin typeface="Comic Sans MS" panose="030F0702030302020204" pitchFamily="66" charset="0"/>
              </a:rPr>
              <a:t>          </a:t>
            </a:r>
            <a:br>
              <a:rPr lang="da-DK" sz="2400" b="1" i="1" dirty="0">
                <a:latin typeface="Comic Sans MS" panose="030F0702030302020204" pitchFamily="66" charset="0"/>
              </a:rPr>
            </a:br>
            <a:r>
              <a:rPr lang="da-DK" sz="2400" b="1" i="1" dirty="0">
                <a:latin typeface="Comic Sans MS" panose="030F0702030302020204" pitchFamily="66" charset="0"/>
              </a:rPr>
              <a:t>gennemførte events 2018			102	</a:t>
            </a:r>
            <a:r>
              <a:rPr lang="da-DK" sz="16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10911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11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5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9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1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C768C9-3E95-46F9-A5A1-2E3EA9DE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>
                <a:solidFill>
                  <a:srgbClr val="FFFFFF"/>
                </a:solidFill>
              </a:rPr>
              <a:t>FORDELING EVENTS</a:t>
            </a:r>
          </a:p>
        </p:txBody>
      </p:sp>
      <p:sp useBgFill="1">
        <p:nvSpPr>
          <p:cNvPr id="47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25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7C7148-D0B1-48E8-A2F1-49C1E3843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818224"/>
              </p:ext>
            </p:extLst>
          </p:nvPr>
        </p:nvGraphicFramePr>
        <p:xfrm>
          <a:off x="1101217" y="1097060"/>
          <a:ext cx="5450437" cy="433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819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6F269C0-E938-4ACE-9291-680DA455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1CC1-5208-4B88-8583-F8C1129D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MANGFOLDIGHED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353910D8-86D8-4812-AACB-F5860956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DDB13E-0746-49BA-B832-3DBEF6AB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5ABE57-032A-4BDB-8DA5-921E3A26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CBD4F3-E4C6-4345-B5B9-225E609D3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D7E20A-1B41-40E2-9927-FD6E3E09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2C5E4E-9C9A-4C8F-A06F-0C25A124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382779-711D-4169-BCDC-A353BB9E7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88C8B8-7998-43BD-B5D4-0B515BEDB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728648"/>
              </p:ext>
            </p:extLst>
          </p:nvPr>
        </p:nvGraphicFramePr>
        <p:xfrm>
          <a:off x="1138512" y="1107589"/>
          <a:ext cx="3997242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51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AC49B-5E20-4AB4-8229-4C22BC73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 dirty="0">
                <a:latin typeface="Comic Sans MS" panose="030F0702030302020204" pitchFamily="66" charset="0"/>
              </a:rPr>
              <a:t>IALT 7.192 DELTAGERE</a:t>
            </a:r>
            <a:br>
              <a:rPr lang="en-US" sz="4800" b="1" i="1" dirty="0">
                <a:latin typeface="Comic Sans MS" panose="030F0702030302020204" pitchFamily="66" charset="0"/>
              </a:rPr>
            </a:br>
            <a:r>
              <a:rPr lang="en-US" sz="2000" b="1" i="1" dirty="0">
                <a:latin typeface="Comic Sans MS" panose="030F0702030302020204" pitchFamily="66" charset="0"/>
              </a:rPr>
              <a:t>Excl. </a:t>
            </a:r>
            <a:r>
              <a:rPr lang="en-US" sz="2000" b="1" i="1" dirty="0" err="1">
                <a:latin typeface="Comic Sans MS" panose="030F0702030302020204" pitchFamily="66" charset="0"/>
              </a:rPr>
              <a:t>børnebørn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og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bedsteforældre</a:t>
            </a:r>
            <a:br>
              <a:rPr lang="en-US" sz="2000" b="1" i="1" dirty="0">
                <a:latin typeface="Comic Sans MS" panose="030F0702030302020204" pitchFamily="66" charset="0"/>
              </a:rPr>
            </a:br>
            <a:br>
              <a:rPr lang="en-US" sz="2000" b="1" i="1" dirty="0">
                <a:latin typeface="Comic Sans MS" panose="030F0702030302020204" pitchFamily="66" charset="0"/>
              </a:rPr>
            </a:br>
            <a:r>
              <a:rPr lang="en-US" sz="2000" b="1" i="1" dirty="0" err="1">
                <a:latin typeface="Comic Sans MS" panose="030F0702030302020204" pitchFamily="66" charset="0"/>
              </a:rPr>
              <a:t>Selvfølgelig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er</a:t>
            </a:r>
            <a:r>
              <a:rPr lang="en-US" sz="2000" b="1" i="1" dirty="0">
                <a:latin typeface="Comic Sans MS" panose="030F0702030302020204" pitchFamily="66" charset="0"/>
              </a:rPr>
              <a:t> der mange </a:t>
            </a:r>
            <a:r>
              <a:rPr lang="en-US" sz="2000" b="1" i="1" dirty="0" err="1">
                <a:latin typeface="Comic Sans MS" panose="030F0702030302020204" pitchFamily="66" charset="0"/>
              </a:rPr>
              <a:t>gengangere</a:t>
            </a:r>
            <a:r>
              <a:rPr lang="en-US" sz="2000" b="1" i="1" dirty="0">
                <a:latin typeface="Comic Sans MS" panose="030F0702030302020204" pitchFamily="66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46920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552A-D562-47F1-AF5B-5812FC28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403" y="1678328"/>
            <a:ext cx="6263210" cy="1750671"/>
          </a:xfrm>
        </p:spPr>
        <p:txBody>
          <a:bodyPr/>
          <a:lstStyle/>
          <a:p>
            <a:pPr algn="ctr"/>
            <a:r>
              <a:rPr lang="da-DK" b="1" i="1" dirty="0">
                <a:latin typeface="Comic Sans MS" panose="030F0702030302020204" pitchFamily="66" charset="0"/>
              </a:rPr>
              <a:t>EVENTMAKERS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5C196-241B-4EAD-AC23-21A7D6713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152 EVENTS – FORDELT PÅ 69 EVENTMAKERS</a:t>
            </a:r>
          </a:p>
          <a:p>
            <a:endParaRPr lang="da-DK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GENNEMSNITLIG 2,20 EVENTS PR EVENTMAKER…….</a:t>
            </a:r>
          </a:p>
        </p:txBody>
      </p:sp>
    </p:spTree>
    <p:extLst>
      <p:ext uri="{BB962C8B-B14F-4D97-AF65-F5344CB8AC3E}">
        <p14:creationId xmlns:p14="http://schemas.microsoft.com/office/powerpoint/2010/main" val="352605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D074-A2D7-44C4-9D65-E0660AF1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4612616" cy="1343722"/>
          </a:xfrm>
        </p:spPr>
        <p:txBody>
          <a:bodyPr>
            <a:normAutofit/>
          </a:bodyPr>
          <a:lstStyle/>
          <a:p>
            <a:r>
              <a:rPr lang="da-DK" sz="4800" b="1" i="1" dirty="0" err="1">
                <a:latin typeface="Comic Sans MS" panose="030F0702030302020204" pitchFamily="66" charset="0"/>
              </a:rPr>
              <a:t>Meeeeen</a:t>
            </a:r>
            <a:r>
              <a:rPr lang="da-DK" sz="4800" b="1" i="1" dirty="0">
                <a:latin typeface="Comic Sans MS" panose="030F0702030302020204" pitchFamily="66" charset="0"/>
              </a:rPr>
              <a:t>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DF3C1-50B1-459E-908F-7EFC87DC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2029522"/>
            <a:ext cx="10478159" cy="3964878"/>
          </a:xfrm>
        </p:spPr>
        <p:txBody>
          <a:bodyPr/>
          <a:lstStyle/>
          <a:p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NOGEN ER JO LIDT MERE AKTIVE END ANDRE….</a:t>
            </a:r>
          </a:p>
          <a:p>
            <a:endParaRPr lang="da-DK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MICHELLE LYNNERUP		1.966 PERSONER		14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TINA BYSKOV	 			   756 PERSONER		15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PIA CLEMMENSEN			  478 PERSONER		 5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METTE HALKJÆR			  294 PERSONER		 4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VIBEKE LUND					  230 PERSONER		 8 EVENTS</a:t>
            </a:r>
          </a:p>
          <a:p>
            <a:pPr marL="457200" indent="-457200">
              <a:buAutoNum type="arabicPeriod"/>
            </a:pPr>
            <a:r>
              <a:rPr lang="da-DK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BIRGITTE SØBY				  208 PERSONER		11 EVENTS		</a:t>
            </a:r>
          </a:p>
        </p:txBody>
      </p:sp>
    </p:spTree>
    <p:extLst>
      <p:ext uri="{BB962C8B-B14F-4D97-AF65-F5344CB8AC3E}">
        <p14:creationId xmlns:p14="http://schemas.microsoft.com/office/powerpoint/2010/main" val="64703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14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6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8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2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24">
            <a:extLst>
              <a:ext uri="{FF2B5EF4-FFF2-40B4-BE49-F238E27FC236}">
                <a16:creationId xmlns:a16="http://schemas.microsoft.com/office/drawing/2014/main" id="{AAAB4313-7B9C-47B5-9EA2-537DE36C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96887-FFF2-46AC-8A62-A690F88A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i="1"/>
              <a:t>EVENTMAKERAFTEN</a:t>
            </a:r>
          </a:p>
        </p:txBody>
      </p:sp>
      <p:sp>
        <p:nvSpPr>
          <p:cNvPr id="80" name="Snip Diagonal Corner Rectangle 6">
            <a:extLst>
              <a:ext uri="{FF2B5EF4-FFF2-40B4-BE49-F238E27FC236}">
                <a16:creationId xmlns:a16="http://schemas.microsoft.com/office/drawing/2014/main" id="{5BDFEBFF-F902-481F-BC42-83606FE4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B9AF34-4E19-4240-AD3A-6F5378BE5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5250" b="-2"/>
          <a:stretch/>
        </p:blipFill>
        <p:spPr>
          <a:xfrm>
            <a:off x="799073" y="786117"/>
            <a:ext cx="3311119" cy="2967046"/>
          </a:xfrm>
          <a:custGeom>
            <a:avLst/>
            <a:gdLst>
              <a:gd name="connsiteX0" fmla="*/ 534609 w 3311119"/>
              <a:gd name="connsiteY0" fmla="*/ 0 h 2967046"/>
              <a:gd name="connsiteX1" fmla="*/ 3311119 w 3311119"/>
              <a:gd name="connsiteY1" fmla="*/ 0 h 2967046"/>
              <a:gd name="connsiteX2" fmla="*/ 3311119 w 3311119"/>
              <a:gd name="connsiteY2" fmla="*/ 2967046 h 2967046"/>
              <a:gd name="connsiteX3" fmla="*/ 0 w 3311119"/>
              <a:gd name="connsiteY3" fmla="*/ 2967046 h 2967046"/>
              <a:gd name="connsiteX4" fmla="*/ 0 w 3311119"/>
              <a:gd name="connsiteY4" fmla="*/ 534609 h 296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119" h="2967046">
                <a:moveTo>
                  <a:pt x="534609" y="0"/>
                </a:moveTo>
                <a:lnTo>
                  <a:pt x="3311119" y="0"/>
                </a:lnTo>
                <a:lnTo>
                  <a:pt x="3311119" y="2967046"/>
                </a:lnTo>
                <a:lnTo>
                  <a:pt x="0" y="2967046"/>
                </a:lnTo>
                <a:lnTo>
                  <a:pt x="0" y="534609"/>
                </a:lnTo>
                <a:close/>
              </a:path>
            </a:pathLst>
          </a:cu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16BF070-74D6-4AD2-B070-BD21BDB64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579" y="786117"/>
            <a:ext cx="2797904" cy="1702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B87FA-6407-4E85-B9B6-B4A5D070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888"/>
          <a:stretch/>
        </p:blipFill>
        <p:spPr>
          <a:xfrm>
            <a:off x="4253579" y="786117"/>
            <a:ext cx="2797904" cy="1702145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426C31-1067-4007-ABE1-EF944A15C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72" y="3883046"/>
            <a:ext cx="3311119" cy="1859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E8013-0EB8-4D63-898C-A9B36EC45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r="2" b="9007"/>
          <a:stretch/>
        </p:blipFill>
        <p:spPr>
          <a:xfrm>
            <a:off x="799072" y="3883046"/>
            <a:ext cx="3311119" cy="185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2628C-4267-43E9-93DA-2630A5D540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2" r="-4" b="-4"/>
          <a:stretch/>
        </p:blipFill>
        <p:spPr>
          <a:xfrm>
            <a:off x="4250406" y="2618147"/>
            <a:ext cx="2794018" cy="3124019"/>
          </a:xfrm>
          <a:custGeom>
            <a:avLst/>
            <a:gdLst>
              <a:gd name="connsiteX0" fmla="*/ 0 w 2794018"/>
              <a:gd name="connsiteY0" fmla="*/ 0 h 3124019"/>
              <a:gd name="connsiteX1" fmla="*/ 2794018 w 2794018"/>
              <a:gd name="connsiteY1" fmla="*/ 0 h 3124019"/>
              <a:gd name="connsiteX2" fmla="*/ 2794018 w 2794018"/>
              <a:gd name="connsiteY2" fmla="*/ 2589410 h 3124019"/>
              <a:gd name="connsiteX3" fmla="*/ 2259409 w 2794018"/>
              <a:gd name="connsiteY3" fmla="*/ 3124019 h 3124019"/>
              <a:gd name="connsiteX4" fmla="*/ 0 w 2794018"/>
              <a:gd name="connsiteY4" fmla="*/ 3124019 h 312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18" h="3124019">
                <a:moveTo>
                  <a:pt x="0" y="0"/>
                </a:moveTo>
                <a:lnTo>
                  <a:pt x="2794018" y="0"/>
                </a:lnTo>
                <a:lnTo>
                  <a:pt x="2794018" y="2589410"/>
                </a:lnTo>
                <a:lnTo>
                  <a:pt x="2259409" y="3124019"/>
                </a:lnTo>
                <a:lnTo>
                  <a:pt x="0" y="3124019"/>
                </a:lnTo>
                <a:close/>
              </a:path>
            </a:pathLst>
          </a:cu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4809623-E7D8-4059-BD9F-12956C42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767780-3293-49CC-BAF0-1A3531D7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C20530-8346-4B51-8101-98F0D13D8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BB09AD-7927-48FB-A0F6-C7EF92F13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AE017E3-B5FB-4513-B9BF-91AE96DF3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61059DF-A867-4A16-8DBD-D4A77965D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54867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FB1D8A736374FA50B06C999FEE8C3" ma:contentTypeVersion="12" ma:contentTypeDescription="Create a new document." ma:contentTypeScope="" ma:versionID="cefe40253c61bfd19b4234dd6f5413da">
  <xsd:schema xmlns:xsd="http://www.w3.org/2001/XMLSchema" xmlns:xs="http://www.w3.org/2001/XMLSchema" xmlns:p="http://schemas.microsoft.com/office/2006/metadata/properties" xmlns:ns2="7a09f094-dfef-497e-9e0f-bd9f04c01edb" xmlns:ns3="bc4357c8-f86f-42d6-9392-2cb66fb1bce7" targetNamespace="http://schemas.microsoft.com/office/2006/metadata/properties" ma:root="true" ma:fieldsID="d921377e86e4a6bcb59db506a1561bb8" ns2:_="" ns3:_="">
    <xsd:import namespace="7a09f094-dfef-497e-9e0f-bd9f04c01edb"/>
    <xsd:import namespace="bc4357c8-f86f-42d6-9392-2cb66fb1bce7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9f094-dfef-497e-9e0f-bd9f04c01edb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description="pls. enter the year the annual meeting is prepared for" ma:format="Dropdown" ma:internalName="Year">
      <xsd:simpleType>
        <xsd:restriction base="dms:Choice">
          <xsd:enumeration value="2020"/>
          <xsd:enumeration value="2019"/>
          <xsd:enumeration value="2018"/>
          <xsd:enumeration value="2017"/>
          <xsd:enumeration value="previous"/>
          <xsd:enumeration value="2021"/>
          <xsd:enumeration value="2022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357c8-f86f-42d6-9392-2cb66fb1b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a09f094-dfef-497e-9e0f-bd9f04c01edb">2020</Yea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72D633-3F23-4E02-9642-8DB9A8C9EDF3}"/>
</file>

<file path=customXml/itemProps2.xml><?xml version="1.0" encoding="utf-8"?>
<ds:datastoreItem xmlns:ds="http://schemas.openxmlformats.org/officeDocument/2006/customXml" ds:itemID="{BB6D59FC-76D7-4325-87FB-AA94FDD7508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a09f094-dfef-497e-9e0f-bd9f04c01e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E79990-D5D3-4F4C-AF0C-9CC5E2BE6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Comic Sans MS</vt:lpstr>
      <vt:lpstr>Wingdings 3</vt:lpstr>
      <vt:lpstr>Slice</vt:lpstr>
      <vt:lpstr>EVENTS 2019</vt:lpstr>
      <vt:lpstr>GODKENDTE EVENTS  152   AFLYSTE EVENTS    21      GENNEMFØRTE EVENTS   131             gennemførte events 2018   102     </vt:lpstr>
      <vt:lpstr>FORDELING EVENTS</vt:lpstr>
      <vt:lpstr>MANGFOLDIGHED</vt:lpstr>
      <vt:lpstr>IALT 7.192 DELTAGERE Excl. børnebørn og bedsteforældre  Selvfølgelig er der mange gengangere……..</vt:lpstr>
      <vt:lpstr>EVENTMAKERS </vt:lpstr>
      <vt:lpstr>Meeeeen…..</vt:lpstr>
      <vt:lpstr>EVENTMAKERAFTEN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2019</dc:title>
  <dc:creator>Lynnerup, Michelle (SGRE SE PL SCM ROW OM OPP)</dc:creator>
  <cp:lastModifiedBy>Wind-Larsen, Taus (SGRE OF TE TD BEA SM)</cp:lastModifiedBy>
  <cp:revision>1</cp:revision>
  <dcterms:created xsi:type="dcterms:W3CDTF">2020-01-17T15:06:20Z</dcterms:created>
  <dcterms:modified xsi:type="dcterms:W3CDTF">2020-02-11T21:33:12Z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013f521-439d-4e48-8e98-41ab6c596aa7_Enabled">
    <vt:lpwstr>True</vt:lpwstr>
  </property>
  <property fmtid="{D5CDD505-2E9C-101B-9397-08002B2CF9AE}" pid="3" name="MSIP_Label_6013f521-439d-4e48-8e98-41ab6c596aa7_SiteId">
    <vt:lpwstr>12f921d8-f30d-4596-a652-7045b338485a</vt:lpwstr>
  </property>
  <property fmtid="{D5CDD505-2E9C-101B-9397-08002B2CF9AE}" pid="4" name="MSIP_Label_6013f521-439d-4e48-8e98-41ab6c596aa7_Owner">
    <vt:lpwstr>michelle.lynnerup@siemens.com</vt:lpwstr>
  </property>
  <property fmtid="{D5CDD505-2E9C-101B-9397-08002B2CF9AE}" pid="5" name="MSIP_Label_6013f521-439d-4e48-8e98-41ab6c596aa7_SetDate">
    <vt:lpwstr>2020-01-17T15:07:46.0663422Z</vt:lpwstr>
  </property>
  <property fmtid="{D5CDD505-2E9C-101B-9397-08002B2CF9AE}" pid="6" name="MSIP_Label_6013f521-439d-4e48-8e98-41ab6c596aa7_Name">
    <vt:lpwstr>Restricted</vt:lpwstr>
  </property>
  <property fmtid="{D5CDD505-2E9C-101B-9397-08002B2CF9AE}" pid="7" name="MSIP_Label_6013f521-439d-4e48-8e98-41ab6c596aa7_Application">
    <vt:lpwstr>Microsoft Azure Information Protection</vt:lpwstr>
  </property>
  <property fmtid="{D5CDD505-2E9C-101B-9397-08002B2CF9AE}" pid="8" name="MSIP_Label_6013f521-439d-4e48-8e98-41ab6c596aa7_Extended_MSFT_Method">
    <vt:lpwstr>Automatic</vt:lpwstr>
  </property>
  <property fmtid="{D5CDD505-2E9C-101B-9397-08002B2CF9AE}" pid="9" name="Sensitivity">
    <vt:lpwstr>Restricted</vt:lpwstr>
  </property>
  <property fmtid="{D5CDD505-2E9C-101B-9397-08002B2CF9AE}" pid="10" name="ContentTypeId">
    <vt:lpwstr>0x010100E26FB1D8A736374FA50B06C999FEE8C3</vt:lpwstr>
  </property>
</Properties>
</file>